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rimo Bold" charset="1" panose="020B0704020202020204"/>
      <p:regular r:id="rId22"/>
    </p:embeddedFont>
    <p:embeddedFont>
      <p:font typeface="Cairo" charset="1" panose="00000500000000000000"/>
      <p:regular r:id="rId23"/>
    </p:embeddedFont>
    <p:embeddedFont>
      <p:font typeface="Arimo" charset="1" panose="020B0604020202020204"/>
      <p:regular r:id="rId25"/>
    </p:embeddedFont>
    <p:embeddedFont>
      <p:font typeface="Cairo Bold" charset="1" panose="000008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.xml" Type="http://schemas.openxmlformats.org/officeDocument/2006/relationships/notes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Slides/notesSlide2.xml" Type="http://schemas.openxmlformats.org/officeDocument/2006/relationships/notesSlide"/><Relationship Id="rId25" Target="fonts/font25.fntdata" Type="http://schemas.openxmlformats.org/officeDocument/2006/relationships/font"/><Relationship Id="rId26" Target="notesSlides/notesSlide3.xml" Type="http://schemas.openxmlformats.org/officeDocument/2006/relationships/notesSlide"/><Relationship Id="rId27" Target="notesSlides/notesSlide4.xml" Type="http://schemas.openxmlformats.org/officeDocument/2006/relationships/notesSlide"/><Relationship Id="rId28" Target="notesSlides/notesSlide5.xml" Type="http://schemas.openxmlformats.org/officeDocument/2006/relationships/notesSlide"/><Relationship Id="rId29" Target="notesSlides/notesSlide6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7.xml" Type="http://schemas.openxmlformats.org/officeDocument/2006/relationships/notesSlide"/><Relationship Id="rId31" Target="fonts/font31.fntdata" Type="http://schemas.openxmlformats.org/officeDocument/2006/relationships/font"/><Relationship Id="rId32" Target="notesSlides/notesSlide8.xml" Type="http://schemas.openxmlformats.org/officeDocument/2006/relationships/notesSlide"/><Relationship Id="rId33" Target="notesSlides/notesSlide9.xml" Type="http://schemas.openxmlformats.org/officeDocument/2006/relationships/notesSlide"/><Relationship Id="rId34" Target="notesSlides/notesSlide10.xml" Type="http://schemas.openxmlformats.org/officeDocument/2006/relationships/notesSlide"/><Relationship Id="rId35" Target="notesSlides/notesSlide11.xml" Type="http://schemas.openxmlformats.org/officeDocument/2006/relationships/notesSlide"/><Relationship Id="rId36" Target="notesSlides/notesSlide12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4.jpe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4.jpe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4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4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jpe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9.jpeg" Type="http://schemas.openxmlformats.org/officeDocument/2006/relationships/image"/><Relationship Id="rId4" Target="../media/VAGuzJu7xps.mp4" Type="http://schemas.openxmlformats.org/officeDocument/2006/relationships/video"/><Relationship Id="rId5" Target="../media/VAGuzJu7xps.mp4" Type="http://schemas.microsoft.com/office/2007/relationships/media"/><Relationship Id="rId6" Target="../media/image20.jpeg" Type="http://schemas.openxmlformats.org/officeDocument/2006/relationships/image"/><Relationship Id="rId7" Target="../media/VAGuzNeC3Tg.mp4" Type="http://schemas.openxmlformats.org/officeDocument/2006/relationships/video"/><Relationship Id="rId8" Target="../media/VAGuzNeC3Tg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5.jpe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4.jpe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8597" y="1308379"/>
            <a:ext cx="6035500" cy="7047823"/>
          </a:xfrm>
          <a:custGeom>
            <a:avLst/>
            <a:gdLst/>
            <a:ahLst/>
            <a:cxnLst/>
            <a:rect r="r" b="b" t="t" l="l"/>
            <a:pathLst>
              <a:path h="7047823" w="6035500">
                <a:moveTo>
                  <a:pt x="0" y="0"/>
                </a:moveTo>
                <a:lnTo>
                  <a:pt x="6035500" y="0"/>
                </a:lnTo>
                <a:lnTo>
                  <a:pt x="6035500" y="7047823"/>
                </a:lnTo>
                <a:lnTo>
                  <a:pt x="0" y="70478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003789" y="2097678"/>
            <a:ext cx="8014950" cy="331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b="true" sz="7200">
                <a:solidFill>
                  <a:srgbClr val="434343"/>
                </a:solidFill>
                <a:latin typeface="Arimo Bold"/>
                <a:ea typeface="Arimo Bold"/>
                <a:cs typeface="Arimo Bold"/>
                <a:sym typeface="Arimo Bold"/>
              </a:rPr>
              <a:t>Domain</a:t>
            </a:r>
            <a:r>
              <a:rPr lang="en-US" b="true" sz="7200">
                <a:solidFill>
                  <a:srgbClr val="434343"/>
                </a:solidFill>
                <a:latin typeface="Arimo Bold"/>
                <a:ea typeface="Arimo Bold"/>
                <a:cs typeface="Arimo Bold"/>
                <a:sym typeface="Arimo Bold"/>
              </a:rPr>
              <a:t> Knowledge​ Guideline Bot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003789" y="5595228"/>
            <a:ext cx="8014950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By Group 7 </a:t>
            </a: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Project Development &amp; Design Management</a:t>
            </a: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CapitaLand Development</a:t>
            </a: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(PDDM, CLD​)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749" t="-7289" r="-7829" b="-728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9144000" y="2191175"/>
            <a:ext cx="0" cy="70671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346313" y="2191175"/>
            <a:ext cx="2189487" cy="2189487"/>
          </a:xfrm>
          <a:custGeom>
            <a:avLst/>
            <a:gdLst/>
            <a:ahLst/>
            <a:cxnLst/>
            <a:rect r="r" b="b" t="t" l="l"/>
            <a:pathLst>
              <a:path h="2189487" w="2189487">
                <a:moveTo>
                  <a:pt x="0" y="0"/>
                </a:moveTo>
                <a:lnTo>
                  <a:pt x="2189487" y="0"/>
                </a:lnTo>
                <a:lnTo>
                  <a:pt x="2189487" y="2189487"/>
                </a:lnTo>
                <a:lnTo>
                  <a:pt x="0" y="21894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85579" y="2191150"/>
            <a:ext cx="2713306" cy="1891799"/>
          </a:xfrm>
          <a:custGeom>
            <a:avLst/>
            <a:gdLst/>
            <a:ahLst/>
            <a:cxnLst/>
            <a:rect r="r" b="b" t="t" l="l"/>
            <a:pathLst>
              <a:path h="1891799" w="2713306">
                <a:moveTo>
                  <a:pt x="0" y="0"/>
                </a:moveTo>
                <a:lnTo>
                  <a:pt x="2713305" y="0"/>
                </a:lnTo>
                <a:lnTo>
                  <a:pt x="2713305" y="1891799"/>
                </a:lnTo>
                <a:lnTo>
                  <a:pt x="0" y="18917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1425" y="1095775"/>
            <a:ext cx="152251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7000">
                <a:solidFill>
                  <a:srgbClr val="434343"/>
                </a:solidFill>
                <a:latin typeface="Arimo Bold"/>
                <a:ea typeface="Arimo Bold"/>
                <a:cs typeface="Arimo Bold"/>
                <a:sym typeface="Arimo Bold"/>
              </a:rPr>
              <a:t>BENEFITS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917841"/>
            <a:ext cx="6824713" cy="3657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Less time searching between folders for specific files</a:t>
            </a:r>
          </a:p>
          <a:p>
            <a:pPr algn="l">
              <a:lnSpc>
                <a:spcPts val="3600"/>
              </a:lnSpc>
            </a:pP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Fast, accurate retrieval of information from multiple sources</a:t>
            </a:r>
          </a:p>
          <a:p>
            <a:pPr algn="l">
              <a:lnSpc>
                <a:spcPts val="3600"/>
              </a:lnSpc>
            </a:pPr>
          </a:p>
          <a:p>
            <a:pPr algn="l"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Allocation of time to other aspects of the project (e.g. collaborative work)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34587" y="4249709"/>
            <a:ext cx="6824713" cy="45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434343"/>
                </a:solidFill>
                <a:latin typeface="Cairo Bold"/>
                <a:ea typeface="Cairo Bold"/>
                <a:cs typeface="Cairo Bold"/>
                <a:sym typeface="Cairo Bold"/>
              </a:rPr>
              <a:t>Efficient and Quality Market Research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4193" y="4249659"/>
            <a:ext cx="6353726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434343"/>
                </a:solidFill>
                <a:latin typeface="Cairo Bold"/>
                <a:ea typeface="Cairo Bold"/>
                <a:cs typeface="Cairo Bold"/>
                <a:sym typeface="Cairo Bold"/>
              </a:rPr>
              <a:t>Search Time Saving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29875" y="4917841"/>
            <a:ext cx="6824713" cy="4114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Less time searching relevant online sources</a:t>
            </a:r>
          </a:p>
          <a:p>
            <a:pPr algn="l">
              <a:lnSpc>
                <a:spcPts val="3600"/>
              </a:lnSpc>
            </a:pP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Automatically gather insights from diverse sources </a:t>
            </a:r>
          </a:p>
          <a:p>
            <a:pPr algn="l">
              <a:lnSpc>
                <a:spcPts val="3600"/>
              </a:lnSpc>
            </a:pPr>
          </a:p>
          <a:p>
            <a:pPr algn="l"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Quickly compare the latest guidelines and competitor strategies with the domain knowledge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749" t="-7289" r="-7829" b="-728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9144000" y="2191175"/>
            <a:ext cx="0" cy="70671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549394" y="2060197"/>
            <a:ext cx="2189512" cy="2189512"/>
          </a:xfrm>
          <a:custGeom>
            <a:avLst/>
            <a:gdLst/>
            <a:ahLst/>
            <a:cxnLst/>
            <a:rect r="r" b="b" t="t" l="l"/>
            <a:pathLst>
              <a:path h="2189512" w="2189512">
                <a:moveTo>
                  <a:pt x="0" y="0"/>
                </a:moveTo>
                <a:lnTo>
                  <a:pt x="2189512" y="0"/>
                </a:lnTo>
                <a:lnTo>
                  <a:pt x="2189512" y="2189512"/>
                </a:lnTo>
                <a:lnTo>
                  <a:pt x="0" y="2189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30744" y="2060147"/>
            <a:ext cx="2189512" cy="2189512"/>
          </a:xfrm>
          <a:custGeom>
            <a:avLst/>
            <a:gdLst/>
            <a:ahLst/>
            <a:cxnLst/>
            <a:rect r="r" b="b" t="t" l="l"/>
            <a:pathLst>
              <a:path h="2189512" w="2189512">
                <a:moveTo>
                  <a:pt x="0" y="0"/>
                </a:moveTo>
                <a:lnTo>
                  <a:pt x="2189512" y="0"/>
                </a:lnTo>
                <a:lnTo>
                  <a:pt x="2189512" y="2189512"/>
                </a:lnTo>
                <a:lnTo>
                  <a:pt x="0" y="21895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1425" y="1095775"/>
            <a:ext cx="152251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7000">
                <a:solidFill>
                  <a:srgbClr val="434343"/>
                </a:solidFill>
                <a:latin typeface="Arimo Bold"/>
                <a:ea typeface="Arimo Bold"/>
                <a:cs typeface="Arimo Bold"/>
                <a:sym typeface="Arimo Bold"/>
              </a:rPr>
              <a:t>BUSINESS VALUE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706859"/>
            <a:ext cx="7230900" cy="411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Handle more initiatives simultaneously without compromising quality</a:t>
            </a:r>
          </a:p>
          <a:p>
            <a:pPr algn="l">
              <a:lnSpc>
                <a:spcPts val="3600"/>
              </a:lnSpc>
            </a:pP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Quickly validate new ideas against market viability threshold to develop tailored products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Minimize manual processes to optimize resource allocation</a:t>
            </a:r>
            <a:r>
              <a:rPr lang="en-US" sz="3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13144" y="4249659"/>
            <a:ext cx="6824713" cy="45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434343"/>
                </a:solidFill>
                <a:latin typeface="Cairo Bold"/>
                <a:ea typeface="Cairo Bold"/>
                <a:cs typeface="Cairo Bold"/>
                <a:sym typeface="Cairo Bold"/>
              </a:rPr>
              <a:t>Staying Ahead in the Market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7287" y="4249659"/>
            <a:ext cx="6353726" cy="45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434343"/>
                </a:solidFill>
                <a:latin typeface="Cairo Bold"/>
                <a:ea typeface="Cairo Bold"/>
                <a:cs typeface="Cairo Bold"/>
                <a:sym typeface="Cairo Bold"/>
              </a:rPr>
              <a:t>Boosts Growth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91700" y="4706859"/>
            <a:ext cx="7467600" cy="457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A</a:t>
            </a:r>
            <a:r>
              <a:rPr lang="en-US" sz="3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ccelerating time-to-market streamlining research and development (R&amp;D)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Quickly adapt and respond to market shifts to the </a:t>
            </a:r>
            <a:r>
              <a:rPr lang="en-US" sz="3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latest trends and emerging technology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Turn latest data into actionable strategies to launch cutting-edge and innovative products / services.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749" t="-7289" r="-7829" b="-72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17030" y="2412985"/>
            <a:ext cx="1936300" cy="1715036"/>
            <a:chOff x="0" y="0"/>
            <a:chExt cx="2581733" cy="22867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188470"/>
              <a:ext cx="2581733" cy="2098245"/>
            </a:xfrm>
            <a:custGeom>
              <a:avLst/>
              <a:gdLst/>
              <a:ahLst/>
              <a:cxnLst/>
              <a:rect r="r" b="b" t="t" l="l"/>
              <a:pathLst>
                <a:path h="2098245" w="2581733">
                  <a:moveTo>
                    <a:pt x="0" y="0"/>
                  </a:moveTo>
                  <a:lnTo>
                    <a:pt x="2581733" y="0"/>
                  </a:lnTo>
                  <a:lnTo>
                    <a:pt x="2581733" y="2098245"/>
                  </a:lnTo>
                  <a:lnTo>
                    <a:pt x="0" y="2098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0296" y="0"/>
              <a:ext cx="2145282" cy="1549966"/>
            </a:xfrm>
            <a:custGeom>
              <a:avLst/>
              <a:gdLst/>
              <a:ahLst/>
              <a:cxnLst/>
              <a:rect r="r" b="b" t="t" l="l"/>
              <a:pathLst>
                <a:path h="1549966" w="2145282">
                  <a:moveTo>
                    <a:pt x="0" y="0"/>
                  </a:moveTo>
                  <a:lnTo>
                    <a:pt x="2145282" y="0"/>
                  </a:lnTo>
                  <a:lnTo>
                    <a:pt x="2145282" y="1549966"/>
                  </a:lnTo>
                  <a:lnTo>
                    <a:pt x="0" y="1549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734925" y="2412985"/>
            <a:ext cx="1548509" cy="1715036"/>
          </a:xfrm>
          <a:custGeom>
            <a:avLst/>
            <a:gdLst/>
            <a:ahLst/>
            <a:cxnLst/>
            <a:rect r="r" b="b" t="t" l="l"/>
            <a:pathLst>
              <a:path h="1715036" w="1548509">
                <a:moveTo>
                  <a:pt x="0" y="0"/>
                </a:moveTo>
                <a:lnTo>
                  <a:pt x="1548509" y="0"/>
                </a:lnTo>
                <a:lnTo>
                  <a:pt x="1548509" y="1715035"/>
                </a:lnTo>
                <a:lnTo>
                  <a:pt x="0" y="17150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1425" y="1095775"/>
            <a:ext cx="15225150" cy="10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7000">
                <a:solidFill>
                  <a:srgbClr val="434343"/>
                </a:solidFill>
                <a:latin typeface="Arimo Bold"/>
                <a:ea typeface="Arimo Bold"/>
                <a:cs typeface="Arimo Bold"/>
                <a:sym typeface="Arimo Bold"/>
              </a:rPr>
              <a:t>SCALABILITY</a:t>
            </a:r>
          </a:p>
        </p:txBody>
      </p:sp>
      <p:sp>
        <p:nvSpPr>
          <p:cNvPr name="AutoShape 8" id="8"/>
          <p:cNvSpPr/>
          <p:nvPr/>
        </p:nvSpPr>
        <p:spPr>
          <a:xfrm>
            <a:off x="9144000" y="2191175"/>
            <a:ext cx="0" cy="70671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991392" y="4307280"/>
            <a:ext cx="5187577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434343"/>
                </a:solidFill>
                <a:latin typeface="Cairo Bold"/>
                <a:ea typeface="Cairo Bold"/>
                <a:cs typeface="Cairo Bold"/>
                <a:sym typeface="Cairo Bold"/>
              </a:rPr>
              <a:t>Solution Modularity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15391" y="4307280"/>
            <a:ext cx="5187577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434343"/>
                </a:solidFill>
                <a:latin typeface="Cairo Bold"/>
                <a:ea typeface="Cairo Bold"/>
                <a:cs typeface="Cairo Bold"/>
                <a:sym typeface="Cairo Bold"/>
              </a:rPr>
              <a:t>Knowledge Backbone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945455"/>
            <a:ext cx="6880022" cy="365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One connection failure does not render entire solution broken down</a:t>
            </a:r>
          </a:p>
          <a:p>
            <a:pPr algn="just">
              <a:lnSpc>
                <a:spcPts val="3600"/>
              </a:lnSpc>
              <a:spcBef>
                <a:spcPct val="0"/>
              </a:spcBef>
            </a:pPr>
          </a:p>
          <a:p>
            <a:pPr algn="just"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C</a:t>
            </a:r>
            <a:r>
              <a:rPr lang="en-US" sz="3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an continuously develop and upgrade agents for different roles</a:t>
            </a:r>
          </a:p>
          <a:p>
            <a:pPr algn="just">
              <a:lnSpc>
                <a:spcPts val="3600"/>
              </a:lnSpc>
              <a:spcBef>
                <a:spcPct val="0"/>
              </a:spcBef>
            </a:pPr>
          </a:p>
          <a:p>
            <a:pPr algn="just"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Agents can be triggered in parallel, reducing response times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69169" y="4945455"/>
            <a:ext cx="6880022" cy="365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New guidelines, formats, regulatory standards can be added seamlessly</a:t>
            </a:r>
          </a:p>
          <a:p>
            <a:pPr algn="just">
              <a:lnSpc>
                <a:spcPts val="3600"/>
              </a:lnSpc>
            </a:pP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Serves cross-functional units without needing separate databases</a:t>
            </a:r>
          </a:p>
          <a:p>
            <a:pPr algn="just">
              <a:lnSpc>
                <a:spcPts val="3600"/>
              </a:lnSpc>
            </a:pPr>
          </a:p>
          <a:p>
            <a:pPr algn="just"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Can be expanded to larger database with multi file type compatability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61225" y="1933550"/>
            <a:ext cx="12965550" cy="634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9"/>
              </a:lnSpc>
            </a:pPr>
            <a:r>
              <a:rPr lang="en-US" b="true" sz="20599">
                <a:solidFill>
                  <a:srgbClr val="434343"/>
                </a:solidFill>
                <a:latin typeface="Arimo Bold"/>
                <a:ea typeface="Arimo Bold"/>
                <a:cs typeface="Arimo Bold"/>
                <a:sym typeface="Arimo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1625" y="5676501"/>
            <a:ext cx="4489950" cy="1419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600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Problem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99025" y="5676501"/>
            <a:ext cx="4489950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600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Solution Architecture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66625" y="5676501"/>
            <a:ext cx="3913320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600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Impact &amp; Experience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1625" y="3615576"/>
            <a:ext cx="2367750" cy="18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>
                <a:solidFill>
                  <a:srgbClr val="434343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89225" y="3615576"/>
            <a:ext cx="2367750" cy="185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>
                <a:solidFill>
                  <a:srgbClr val="434343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66625" y="3615526"/>
            <a:ext cx="2367750" cy="185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>
                <a:solidFill>
                  <a:srgbClr val="434343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1425" y="1095775"/>
            <a:ext cx="15225150" cy="100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7000">
                <a:solidFill>
                  <a:srgbClr val="434343"/>
                </a:solidFill>
                <a:latin typeface="Arimo Bold"/>
                <a:ea typeface="Arimo Bold"/>
                <a:cs typeface="Arimo Bold"/>
                <a:sym typeface="Arimo Bold"/>
              </a:rPr>
              <a:t>TABLE OF </a:t>
            </a:r>
            <a:r>
              <a:rPr lang="en-US" sz="7000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1425" y="1095775"/>
            <a:ext cx="15225150" cy="10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7000">
                <a:solidFill>
                  <a:srgbClr val="434343"/>
                </a:solidFill>
                <a:latin typeface="Arimo Bold"/>
                <a:ea typeface="Arimo Bold"/>
                <a:cs typeface="Arimo Bold"/>
                <a:sym typeface="Arimo Bold"/>
              </a:rPr>
              <a:t>PROBLEM </a:t>
            </a:r>
            <a:r>
              <a:rPr lang="en-US" sz="7000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STATEMENT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162450" y="1249450"/>
            <a:ext cx="6166050" cy="7967550"/>
          </a:xfrm>
          <a:custGeom>
            <a:avLst/>
            <a:gdLst/>
            <a:ahLst/>
            <a:cxnLst/>
            <a:rect r="r" b="b" t="t" l="l"/>
            <a:pathLst>
              <a:path h="7967550" w="6166050">
                <a:moveTo>
                  <a:pt x="0" y="0"/>
                </a:moveTo>
                <a:lnTo>
                  <a:pt x="6166050" y="0"/>
                </a:lnTo>
                <a:lnTo>
                  <a:pt x="6166050" y="7967550"/>
                </a:lnTo>
                <a:lnTo>
                  <a:pt x="0" y="7967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389" t="-24628" r="-29930" b="-82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03962" y="3155125"/>
            <a:ext cx="3083025" cy="1803570"/>
          </a:xfrm>
          <a:custGeom>
            <a:avLst/>
            <a:gdLst/>
            <a:ahLst/>
            <a:cxnLst/>
            <a:rect r="r" b="b" t="t" l="l"/>
            <a:pathLst>
              <a:path h="1803570" w="3083025">
                <a:moveTo>
                  <a:pt x="0" y="0"/>
                </a:moveTo>
                <a:lnTo>
                  <a:pt x="3083025" y="0"/>
                </a:lnTo>
                <a:lnTo>
                  <a:pt x="3083025" y="1803570"/>
                </a:lnTo>
                <a:lnTo>
                  <a:pt x="0" y="1803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1425" y="3164650"/>
            <a:ext cx="8631025" cy="479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PDDM projects can require significant time searching and comparing domain knowledge with the market</a:t>
            </a:r>
          </a:p>
          <a:p>
            <a:pPr algn="l">
              <a:lnSpc>
                <a:spcPts val="4799"/>
              </a:lnSpc>
            </a:pPr>
          </a:p>
          <a:p>
            <a:pPr algn="l"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Knowledge has to be updated continuously to remain current and at the leading edge.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93738" y="2641409"/>
            <a:ext cx="7519672" cy="5827635"/>
          </a:xfrm>
          <a:custGeom>
            <a:avLst/>
            <a:gdLst/>
            <a:ahLst/>
            <a:cxnLst/>
            <a:rect r="r" b="b" t="t" l="l"/>
            <a:pathLst>
              <a:path h="5827635" w="7519672">
                <a:moveTo>
                  <a:pt x="0" y="0"/>
                </a:moveTo>
                <a:lnTo>
                  <a:pt x="7519672" y="0"/>
                </a:lnTo>
                <a:lnTo>
                  <a:pt x="7519672" y="5827635"/>
                </a:lnTo>
                <a:lnTo>
                  <a:pt x="0" y="5827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076" t="0" r="-702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1425" y="3164650"/>
            <a:ext cx="8014583" cy="479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Many of these grunt work can be streamlined by AI</a:t>
            </a:r>
          </a:p>
          <a:p>
            <a:pPr algn="l">
              <a:lnSpc>
                <a:spcPts val="4799"/>
              </a:lnSpc>
            </a:pPr>
          </a:p>
          <a:p>
            <a:pPr algn="l"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Reduces manual efforts without sacrificing accuracy</a:t>
            </a:r>
          </a:p>
          <a:p>
            <a:pPr algn="l">
              <a:lnSpc>
                <a:spcPts val="4799"/>
              </a:lnSpc>
            </a:pPr>
          </a:p>
          <a:p>
            <a:pPr algn="l"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Align with industry best practices and accelerates time-to-market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31425" y="1095775"/>
            <a:ext cx="15225150" cy="10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7000">
                <a:solidFill>
                  <a:srgbClr val="434343"/>
                </a:solidFill>
                <a:latin typeface="Arimo Bold"/>
                <a:ea typeface="Arimo Bold"/>
                <a:cs typeface="Arimo Bold"/>
                <a:sym typeface="Arimo Bold"/>
              </a:rPr>
              <a:t>INTRODUCING... AI!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0" t="-7949" r="-12009" b="-406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44625" y="4576762"/>
            <a:ext cx="153987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7000">
                <a:solidFill>
                  <a:srgbClr val="434343"/>
                </a:solidFill>
                <a:latin typeface="Arimo Bold"/>
                <a:ea typeface="Arimo Bold"/>
                <a:cs typeface="Arimo Bold"/>
                <a:sym typeface="Arimo Bold"/>
              </a:rPr>
              <a:t>Knowledge Base Retrieval Assistant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0" t="-7949" r="-12009" b="-40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96718" y="8149528"/>
            <a:ext cx="1936300" cy="1573684"/>
          </a:xfrm>
          <a:custGeom>
            <a:avLst/>
            <a:gdLst/>
            <a:ahLst/>
            <a:cxnLst/>
            <a:rect r="r" b="b" t="t" l="l"/>
            <a:pathLst>
              <a:path h="1573684" w="1936300">
                <a:moveTo>
                  <a:pt x="0" y="0"/>
                </a:moveTo>
                <a:lnTo>
                  <a:pt x="1936300" y="0"/>
                </a:lnTo>
                <a:lnTo>
                  <a:pt x="1936300" y="1573684"/>
                </a:lnTo>
                <a:lnTo>
                  <a:pt x="0" y="15736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49440" y="8008176"/>
            <a:ext cx="1608962" cy="1162475"/>
          </a:xfrm>
          <a:custGeom>
            <a:avLst/>
            <a:gdLst/>
            <a:ahLst/>
            <a:cxnLst/>
            <a:rect r="r" b="b" t="t" l="l"/>
            <a:pathLst>
              <a:path h="1162475" w="1608962">
                <a:moveTo>
                  <a:pt x="0" y="0"/>
                </a:moveTo>
                <a:lnTo>
                  <a:pt x="1608962" y="0"/>
                </a:lnTo>
                <a:lnTo>
                  <a:pt x="1608962" y="1162475"/>
                </a:lnTo>
                <a:lnTo>
                  <a:pt x="0" y="11624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514934" y="2364106"/>
            <a:ext cx="1987255" cy="1656509"/>
            <a:chOff x="0" y="0"/>
            <a:chExt cx="2649673" cy="22086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999851"/>
              <a:ext cx="2629719" cy="1208828"/>
            </a:xfrm>
            <a:custGeom>
              <a:avLst/>
              <a:gdLst/>
              <a:ahLst/>
              <a:cxnLst/>
              <a:rect r="r" b="b" t="t" l="l"/>
              <a:pathLst>
                <a:path h="1208828" w="2629719">
                  <a:moveTo>
                    <a:pt x="0" y="0"/>
                  </a:moveTo>
                  <a:lnTo>
                    <a:pt x="2629719" y="0"/>
                  </a:lnTo>
                  <a:lnTo>
                    <a:pt x="2629719" y="1208828"/>
                  </a:lnTo>
                  <a:lnTo>
                    <a:pt x="0" y="1208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583" t="-82712" r="-758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2500" cy="2208679"/>
            </a:xfrm>
            <a:custGeom>
              <a:avLst/>
              <a:gdLst/>
              <a:ahLst/>
              <a:cxnLst/>
              <a:rect r="r" b="b" t="t" l="l"/>
              <a:pathLst>
                <a:path h="2208679" w="702500">
                  <a:moveTo>
                    <a:pt x="0" y="0"/>
                  </a:moveTo>
                  <a:lnTo>
                    <a:pt x="702500" y="0"/>
                  </a:lnTo>
                  <a:lnTo>
                    <a:pt x="702500" y="2208679"/>
                  </a:lnTo>
                  <a:lnTo>
                    <a:pt x="0" y="2208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9671" t="0" r="-277177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73468" y="0"/>
              <a:ext cx="776205" cy="2208679"/>
            </a:xfrm>
            <a:custGeom>
              <a:avLst/>
              <a:gdLst/>
              <a:ahLst/>
              <a:cxnLst/>
              <a:rect r="r" b="b" t="t" l="l"/>
              <a:pathLst>
                <a:path h="2208679" w="776205">
                  <a:moveTo>
                    <a:pt x="0" y="0"/>
                  </a:moveTo>
                  <a:lnTo>
                    <a:pt x="776205" y="0"/>
                  </a:lnTo>
                  <a:lnTo>
                    <a:pt x="776205" y="2208679"/>
                  </a:lnTo>
                  <a:lnTo>
                    <a:pt x="0" y="2208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50115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6372688" y="3897161"/>
            <a:ext cx="271747" cy="1098978"/>
          </a:xfrm>
          <a:custGeom>
            <a:avLst/>
            <a:gdLst/>
            <a:ahLst/>
            <a:cxnLst/>
            <a:rect r="r" b="b" t="t" l="l"/>
            <a:pathLst>
              <a:path h="1098978" w="271747">
                <a:moveTo>
                  <a:pt x="0" y="0"/>
                </a:moveTo>
                <a:lnTo>
                  <a:pt x="271747" y="0"/>
                </a:lnTo>
                <a:lnTo>
                  <a:pt x="271747" y="1098979"/>
                </a:lnTo>
                <a:lnTo>
                  <a:pt x="0" y="10989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78006" y="7835076"/>
            <a:ext cx="3840698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b="true" sz="4600">
                <a:solidFill>
                  <a:srgbClr val="434343"/>
                </a:solidFill>
                <a:latin typeface="Arimo Bold"/>
                <a:ea typeface="Arimo Bold"/>
                <a:cs typeface="Arimo Bold"/>
                <a:sym typeface="Arimo Bold"/>
              </a:rPr>
              <a:t>Local Files (Child) Agent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80931" y="7835076"/>
            <a:ext cx="4192950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b="true" sz="4600">
                <a:solidFill>
                  <a:srgbClr val="434343"/>
                </a:solidFill>
                <a:latin typeface="Arimo Bold"/>
                <a:ea typeface="Arimo Bold"/>
                <a:cs typeface="Arimo Bold"/>
                <a:sym typeface="Arimo Bold"/>
              </a:rPr>
              <a:t>Web</a:t>
            </a:r>
            <a:r>
              <a:rPr lang="en-US" b="true" sz="4600">
                <a:solidFill>
                  <a:srgbClr val="434343"/>
                </a:solidFill>
                <a:latin typeface="Arimo Bold"/>
                <a:ea typeface="Arimo Bold"/>
                <a:cs typeface="Arimo Bold"/>
                <a:sym typeface="Arimo Bold"/>
              </a:rPr>
              <a:t> Search (Child) Agent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14119" y="8296467"/>
            <a:ext cx="1212324" cy="1279805"/>
          </a:xfrm>
          <a:custGeom>
            <a:avLst/>
            <a:gdLst/>
            <a:ahLst/>
            <a:cxnLst/>
            <a:rect r="r" b="b" t="t" l="l"/>
            <a:pathLst>
              <a:path h="1279805" w="1212324">
                <a:moveTo>
                  <a:pt x="0" y="0"/>
                </a:moveTo>
                <a:lnTo>
                  <a:pt x="1212324" y="0"/>
                </a:lnTo>
                <a:lnTo>
                  <a:pt x="1212324" y="1279805"/>
                </a:lnTo>
                <a:lnTo>
                  <a:pt x="0" y="12798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96932" y="8220204"/>
            <a:ext cx="1936300" cy="1573684"/>
          </a:xfrm>
          <a:custGeom>
            <a:avLst/>
            <a:gdLst/>
            <a:ahLst/>
            <a:cxnLst/>
            <a:rect r="r" b="b" t="t" l="l"/>
            <a:pathLst>
              <a:path h="1573684" w="1936300">
                <a:moveTo>
                  <a:pt x="0" y="0"/>
                </a:moveTo>
                <a:lnTo>
                  <a:pt x="1936299" y="0"/>
                </a:lnTo>
                <a:lnTo>
                  <a:pt x="1936299" y="1573684"/>
                </a:lnTo>
                <a:lnTo>
                  <a:pt x="0" y="15736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649653" y="8078852"/>
            <a:ext cx="1608962" cy="1162475"/>
          </a:xfrm>
          <a:custGeom>
            <a:avLst/>
            <a:gdLst/>
            <a:ahLst/>
            <a:cxnLst/>
            <a:rect r="r" b="b" t="t" l="l"/>
            <a:pathLst>
              <a:path h="1162475" w="1608962">
                <a:moveTo>
                  <a:pt x="0" y="0"/>
                </a:moveTo>
                <a:lnTo>
                  <a:pt x="1608962" y="0"/>
                </a:lnTo>
                <a:lnTo>
                  <a:pt x="1608962" y="1162475"/>
                </a:lnTo>
                <a:lnTo>
                  <a:pt x="0" y="11624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051518" y="7163548"/>
            <a:ext cx="1159395" cy="844627"/>
          </a:xfrm>
          <a:custGeom>
            <a:avLst/>
            <a:gdLst/>
            <a:ahLst/>
            <a:cxnLst/>
            <a:rect r="r" b="b" t="t" l="l"/>
            <a:pathLst>
              <a:path h="844627" w="1159395">
                <a:moveTo>
                  <a:pt x="0" y="0"/>
                </a:moveTo>
                <a:lnTo>
                  <a:pt x="1159395" y="0"/>
                </a:lnTo>
                <a:lnTo>
                  <a:pt x="1159395" y="844628"/>
                </a:lnTo>
                <a:lnTo>
                  <a:pt x="0" y="8446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841998" y="2477936"/>
            <a:ext cx="4280475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b="true" sz="4600">
                <a:solidFill>
                  <a:srgbClr val="434343"/>
                </a:solidFill>
                <a:latin typeface="Arimo Bold"/>
                <a:ea typeface="Arimo Bold"/>
                <a:cs typeface="Arimo Bold"/>
                <a:sym typeface="Arimo Bold"/>
              </a:rPr>
              <a:t>Coordinator (Parent) Agent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31425" y="1095775"/>
            <a:ext cx="152251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7000">
                <a:solidFill>
                  <a:srgbClr val="434343"/>
                </a:solidFill>
                <a:latin typeface="Arimo Bold"/>
                <a:ea typeface="Arimo Bold"/>
                <a:cs typeface="Arimo Bold"/>
                <a:sym typeface="Arimo Bold"/>
              </a:rPr>
              <a:t>HOW IT WORKS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12092" y="4245540"/>
            <a:ext cx="2446310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Search Business Knowledge Base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58615" y="4245540"/>
            <a:ext cx="1944938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Research Online for Data</a:t>
            </a:r>
          </a:p>
        </p:txBody>
      </p:sp>
      <p:sp>
        <p:nvSpPr>
          <p:cNvPr name="AutoShape 20" id="20"/>
          <p:cNvSpPr/>
          <p:nvPr/>
        </p:nvSpPr>
        <p:spPr>
          <a:xfrm flipH="true">
            <a:off x="3453351" y="4870468"/>
            <a:ext cx="1607502" cy="1759646"/>
          </a:xfrm>
          <a:prstGeom prst="line">
            <a:avLst/>
          </a:prstGeom>
          <a:ln cap="flat" w="2857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flipV="true">
            <a:off x="4181532" y="5311115"/>
            <a:ext cx="1758643" cy="1608600"/>
          </a:xfrm>
          <a:prstGeom prst="line">
            <a:avLst/>
          </a:prstGeom>
          <a:ln cap="flat" w="2857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H="true" flipV="true">
            <a:off x="10736777" y="5384823"/>
            <a:ext cx="1623686" cy="1744724"/>
          </a:xfrm>
          <a:prstGeom prst="line">
            <a:avLst/>
          </a:prstGeom>
          <a:ln cap="flat" w="2857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11630015" y="4874190"/>
            <a:ext cx="1460896" cy="1883136"/>
          </a:xfrm>
          <a:prstGeom prst="line">
            <a:avLst/>
          </a:prstGeom>
          <a:ln cap="flat" w="2857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49" t="-7289" r="-7829" b="-7289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>
                  <p14:trim st="9990.0000" end="3522.8760"/>
                </p14:media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75506" y="3303206"/>
            <a:ext cx="6983794" cy="698379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1425" y="1095775"/>
            <a:ext cx="152251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7000">
                <a:solidFill>
                  <a:srgbClr val="434343"/>
                </a:solidFill>
                <a:latin typeface="Arimo Bold"/>
                <a:ea typeface="Arimo Bold"/>
                <a:cs typeface="Arimo Bold"/>
                <a:sym typeface="Arimo Bold"/>
              </a:rPr>
              <a:t>DEMO</a:t>
            </a:r>
          </a:p>
        </p:txBody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>
                  <p14:trim st="7940.0000" end="1979.7080"/>
                </p14:media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8700" y="3303206"/>
            <a:ext cx="6983794" cy="698379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41236" y="2064956"/>
            <a:ext cx="7958722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Searching for Guideline-compliant Toilet Floors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88042" y="2093531"/>
            <a:ext cx="795872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Retrieving different editions of the same form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09" t="-8839" r="-4069" b="-339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5841634" y="2604084"/>
            <a:ext cx="0" cy="768291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369639" y="3230432"/>
            <a:ext cx="1539271" cy="1539271"/>
          </a:xfrm>
          <a:custGeom>
            <a:avLst/>
            <a:gdLst/>
            <a:ahLst/>
            <a:cxnLst/>
            <a:rect r="r" b="b" t="t" l="l"/>
            <a:pathLst>
              <a:path h="1539271" w="1539271">
                <a:moveTo>
                  <a:pt x="0" y="0"/>
                </a:moveTo>
                <a:lnTo>
                  <a:pt x="1539272" y="0"/>
                </a:lnTo>
                <a:lnTo>
                  <a:pt x="1539272" y="1539271"/>
                </a:lnTo>
                <a:lnTo>
                  <a:pt x="0" y="1539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69659" y="6685324"/>
            <a:ext cx="1359377" cy="1359377"/>
          </a:xfrm>
          <a:custGeom>
            <a:avLst/>
            <a:gdLst/>
            <a:ahLst/>
            <a:cxnLst/>
            <a:rect r="r" b="b" t="t" l="l"/>
            <a:pathLst>
              <a:path h="1359377" w="1359377">
                <a:moveTo>
                  <a:pt x="0" y="0"/>
                </a:moveTo>
                <a:lnTo>
                  <a:pt x="1359377" y="0"/>
                </a:lnTo>
                <a:lnTo>
                  <a:pt x="1359377" y="1359377"/>
                </a:lnTo>
                <a:lnTo>
                  <a:pt x="0" y="1359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65300" y="3185154"/>
            <a:ext cx="1519820" cy="1539271"/>
          </a:xfrm>
          <a:custGeom>
            <a:avLst/>
            <a:gdLst/>
            <a:ahLst/>
            <a:cxnLst/>
            <a:rect r="r" b="b" t="t" l="l"/>
            <a:pathLst>
              <a:path h="1539271" w="1519820">
                <a:moveTo>
                  <a:pt x="0" y="0"/>
                </a:moveTo>
                <a:lnTo>
                  <a:pt x="1519820" y="0"/>
                </a:lnTo>
                <a:lnTo>
                  <a:pt x="1519820" y="1539271"/>
                </a:lnTo>
                <a:lnTo>
                  <a:pt x="0" y="15392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8023" t="0" r="-4489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91679" y="6685324"/>
            <a:ext cx="1651420" cy="1651420"/>
          </a:xfrm>
          <a:custGeom>
            <a:avLst/>
            <a:gdLst/>
            <a:ahLst/>
            <a:cxnLst/>
            <a:rect r="r" b="b" t="t" l="l"/>
            <a:pathLst>
              <a:path h="1651420" w="1651420">
                <a:moveTo>
                  <a:pt x="0" y="0"/>
                </a:moveTo>
                <a:lnTo>
                  <a:pt x="1651420" y="0"/>
                </a:lnTo>
                <a:lnTo>
                  <a:pt x="1651420" y="1651419"/>
                </a:lnTo>
                <a:lnTo>
                  <a:pt x="0" y="16514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2439310" y="4933962"/>
            <a:ext cx="10038" cy="1751361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66016" y="6685324"/>
            <a:ext cx="1072980" cy="1359377"/>
          </a:xfrm>
          <a:custGeom>
            <a:avLst/>
            <a:gdLst/>
            <a:ahLst/>
            <a:cxnLst/>
            <a:rect r="r" b="b" t="t" l="l"/>
            <a:pathLst>
              <a:path h="1359377" w="1072980">
                <a:moveTo>
                  <a:pt x="0" y="0"/>
                </a:moveTo>
                <a:lnTo>
                  <a:pt x="1072980" y="0"/>
                </a:lnTo>
                <a:lnTo>
                  <a:pt x="1072980" y="1359377"/>
                </a:lnTo>
                <a:lnTo>
                  <a:pt x="0" y="13593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362911" y="8235201"/>
            <a:ext cx="4172874" cy="1676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434343"/>
                </a:solidFill>
                <a:latin typeface="Cairo Bold"/>
                <a:ea typeface="Cairo Bold"/>
                <a:cs typeface="Cairo Bold"/>
                <a:sym typeface="Cairo Bold"/>
              </a:rPr>
              <a:t>GPT 4o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One of the most stable LLM models in the market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2105" y="4769703"/>
            <a:ext cx="3994340" cy="8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434343"/>
                </a:solidFill>
                <a:latin typeface="Cairo Bold"/>
                <a:ea typeface="Cairo Bold"/>
                <a:cs typeface="Cairo Bold"/>
                <a:sym typeface="Cairo Bold"/>
              </a:rPr>
              <a:t>Gradio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For rapid prototyping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273150"/>
            <a:ext cx="4221150" cy="7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b="true" sz="4600">
                <a:solidFill>
                  <a:srgbClr val="434343"/>
                </a:solidFill>
                <a:latin typeface="Arimo Bold"/>
                <a:ea typeface="Arimo Bold"/>
                <a:cs typeface="Arimo Bold"/>
                <a:sym typeface="Arimo Bold"/>
              </a:rPr>
              <a:t>Frontend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14635" y="2227872"/>
            <a:ext cx="4221150" cy="7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b="true" sz="4600">
                <a:solidFill>
                  <a:srgbClr val="434343"/>
                </a:solidFill>
                <a:latin typeface="Arimo Bold"/>
                <a:ea typeface="Arimo Bold"/>
                <a:cs typeface="Arimo Bold"/>
                <a:sym typeface="Arimo Bold"/>
              </a:rPr>
              <a:t>Backend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1425" y="1095775"/>
            <a:ext cx="15225150" cy="10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7000">
                <a:solidFill>
                  <a:srgbClr val="434343"/>
                </a:solidFill>
                <a:latin typeface="Arimo Bold"/>
                <a:ea typeface="Arimo Bold"/>
                <a:cs typeface="Arimo Bold"/>
                <a:sym typeface="Arimo Bold"/>
              </a:rPr>
              <a:t>TECHNOLOGY STACK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697040" y="8336743"/>
            <a:ext cx="3994808" cy="1676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434343"/>
                </a:solidFill>
                <a:latin typeface="Cairo Bold"/>
                <a:ea typeface="Cairo Bold"/>
                <a:cs typeface="Cairo Bold"/>
                <a:sym typeface="Cairo Bold"/>
              </a:rPr>
              <a:t>Azure AI Search/ Multimodal RAG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Enable handling of multiple file types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36332" y="4724425"/>
            <a:ext cx="2805956" cy="4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434343"/>
                </a:solidFill>
                <a:latin typeface="Cairo Bold"/>
                <a:ea typeface="Cairo Bold"/>
                <a:cs typeface="Cairo Bold"/>
                <a:sym typeface="Cairo Bold"/>
              </a:rPr>
              <a:t>Azure AI Foundry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28113" y="8235201"/>
            <a:ext cx="4172874" cy="125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434343"/>
                </a:solidFill>
                <a:latin typeface="Cairo Bold"/>
                <a:ea typeface="Cairo Bold"/>
                <a:cs typeface="Cairo Bold"/>
                <a:sym typeface="Cairo Bold"/>
              </a:rPr>
              <a:t>Bing Search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For searching online sources</a:t>
            </a:r>
          </a:p>
        </p:txBody>
      </p:sp>
      <p:sp>
        <p:nvSpPr>
          <p:cNvPr name="AutoShape 18" id="18"/>
          <p:cNvSpPr/>
          <p:nvPr/>
        </p:nvSpPr>
        <p:spPr>
          <a:xfrm flipH="true">
            <a:off x="8002506" y="5100439"/>
            <a:ext cx="4366027" cy="1254648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12516233" y="5256186"/>
            <a:ext cx="4101156" cy="1098901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749" t="-7289" r="-7829" b="-72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580069">
            <a:off x="8647757" y="3588988"/>
            <a:ext cx="5313830" cy="1248777"/>
            <a:chOff x="0" y="0"/>
            <a:chExt cx="2101721" cy="4939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1721" cy="493915"/>
            </a:xfrm>
            <a:custGeom>
              <a:avLst/>
              <a:gdLst/>
              <a:ahLst/>
              <a:cxnLst/>
              <a:rect r="r" b="b" t="t" l="l"/>
              <a:pathLst>
                <a:path h="493915" w="2101721">
                  <a:moveTo>
                    <a:pt x="2101721" y="246957"/>
                  </a:moveTo>
                  <a:lnTo>
                    <a:pt x="1695321" y="0"/>
                  </a:lnTo>
                  <a:lnTo>
                    <a:pt x="1695321" y="203200"/>
                  </a:lnTo>
                  <a:lnTo>
                    <a:pt x="0" y="203200"/>
                  </a:lnTo>
                  <a:lnTo>
                    <a:pt x="0" y="290715"/>
                  </a:lnTo>
                  <a:lnTo>
                    <a:pt x="1695321" y="290715"/>
                  </a:lnTo>
                  <a:lnTo>
                    <a:pt x="1695321" y="493915"/>
                  </a:lnTo>
                  <a:lnTo>
                    <a:pt x="2101721" y="246957"/>
                  </a:lnTo>
                  <a:close/>
                </a:path>
              </a:pathLst>
            </a:custGeom>
            <a:solidFill>
              <a:srgbClr val="C3838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65100"/>
              <a:ext cx="2000121" cy="125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974943" y="4605122"/>
            <a:ext cx="1212324" cy="1279805"/>
          </a:xfrm>
          <a:custGeom>
            <a:avLst/>
            <a:gdLst/>
            <a:ahLst/>
            <a:cxnLst/>
            <a:rect r="r" b="b" t="t" l="l"/>
            <a:pathLst>
              <a:path h="1279805" w="1212324">
                <a:moveTo>
                  <a:pt x="0" y="0"/>
                </a:moveTo>
                <a:lnTo>
                  <a:pt x="1212324" y="0"/>
                </a:lnTo>
                <a:lnTo>
                  <a:pt x="1212324" y="1279805"/>
                </a:lnTo>
                <a:lnTo>
                  <a:pt x="0" y="1279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28102" y="5250226"/>
            <a:ext cx="763698" cy="777841"/>
          </a:xfrm>
          <a:custGeom>
            <a:avLst/>
            <a:gdLst/>
            <a:ahLst/>
            <a:cxnLst/>
            <a:rect r="r" b="b" t="t" l="l"/>
            <a:pathLst>
              <a:path h="777841" w="763698">
                <a:moveTo>
                  <a:pt x="0" y="0"/>
                </a:moveTo>
                <a:lnTo>
                  <a:pt x="763698" y="0"/>
                </a:lnTo>
                <a:lnTo>
                  <a:pt x="763698" y="777840"/>
                </a:lnTo>
                <a:lnTo>
                  <a:pt x="0" y="777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68594" y="4318133"/>
            <a:ext cx="1534914" cy="1617247"/>
          </a:xfrm>
          <a:custGeom>
            <a:avLst/>
            <a:gdLst/>
            <a:ahLst/>
            <a:cxnLst/>
            <a:rect r="r" b="b" t="t" l="l"/>
            <a:pathLst>
              <a:path h="1617247" w="1534914">
                <a:moveTo>
                  <a:pt x="0" y="0"/>
                </a:moveTo>
                <a:lnTo>
                  <a:pt x="1534914" y="0"/>
                </a:lnTo>
                <a:lnTo>
                  <a:pt x="1534914" y="1617246"/>
                </a:lnTo>
                <a:lnTo>
                  <a:pt x="0" y="16172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78246" y="1463051"/>
            <a:ext cx="1491858" cy="2024200"/>
          </a:xfrm>
          <a:custGeom>
            <a:avLst/>
            <a:gdLst/>
            <a:ahLst/>
            <a:cxnLst/>
            <a:rect r="r" b="b" t="t" l="l"/>
            <a:pathLst>
              <a:path h="2024200" w="1491858">
                <a:moveTo>
                  <a:pt x="0" y="0"/>
                </a:moveTo>
                <a:lnTo>
                  <a:pt x="1491858" y="0"/>
                </a:lnTo>
                <a:lnTo>
                  <a:pt x="1491858" y="2024200"/>
                </a:lnTo>
                <a:lnTo>
                  <a:pt x="0" y="20242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51425" y="7728764"/>
            <a:ext cx="1345498" cy="1439735"/>
          </a:xfrm>
          <a:custGeom>
            <a:avLst/>
            <a:gdLst/>
            <a:ahLst/>
            <a:cxnLst/>
            <a:rect r="r" b="b" t="t" l="l"/>
            <a:pathLst>
              <a:path h="1439735" w="1345498">
                <a:moveTo>
                  <a:pt x="0" y="0"/>
                </a:moveTo>
                <a:lnTo>
                  <a:pt x="1345499" y="0"/>
                </a:lnTo>
                <a:lnTo>
                  <a:pt x="1345499" y="1439735"/>
                </a:lnTo>
                <a:lnTo>
                  <a:pt x="0" y="14397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1819100">
            <a:off x="8632982" y="7038665"/>
            <a:ext cx="4807042" cy="1248777"/>
            <a:chOff x="0" y="0"/>
            <a:chExt cx="1901276" cy="4939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01276" cy="493915"/>
            </a:xfrm>
            <a:custGeom>
              <a:avLst/>
              <a:gdLst/>
              <a:ahLst/>
              <a:cxnLst/>
              <a:rect r="r" b="b" t="t" l="l"/>
              <a:pathLst>
                <a:path h="493915" w="1901276">
                  <a:moveTo>
                    <a:pt x="1901276" y="246957"/>
                  </a:moveTo>
                  <a:lnTo>
                    <a:pt x="1494876" y="0"/>
                  </a:lnTo>
                  <a:lnTo>
                    <a:pt x="1494876" y="203200"/>
                  </a:lnTo>
                  <a:lnTo>
                    <a:pt x="0" y="203200"/>
                  </a:lnTo>
                  <a:lnTo>
                    <a:pt x="0" y="290715"/>
                  </a:lnTo>
                  <a:lnTo>
                    <a:pt x="1494876" y="290715"/>
                  </a:lnTo>
                  <a:lnTo>
                    <a:pt x="1494876" y="493915"/>
                  </a:lnTo>
                  <a:lnTo>
                    <a:pt x="1901276" y="246957"/>
                  </a:lnTo>
                  <a:close/>
                </a:path>
              </a:pathLst>
            </a:custGeom>
            <a:solidFill>
              <a:srgbClr val="C3838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65100"/>
              <a:ext cx="1799676" cy="125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901151" y="5286365"/>
            <a:ext cx="4807042" cy="1248777"/>
            <a:chOff x="0" y="0"/>
            <a:chExt cx="1901276" cy="49391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01276" cy="493915"/>
            </a:xfrm>
            <a:custGeom>
              <a:avLst/>
              <a:gdLst/>
              <a:ahLst/>
              <a:cxnLst/>
              <a:rect r="r" b="b" t="t" l="l"/>
              <a:pathLst>
                <a:path h="493915" w="1901276">
                  <a:moveTo>
                    <a:pt x="1901276" y="246957"/>
                  </a:moveTo>
                  <a:lnTo>
                    <a:pt x="1494876" y="0"/>
                  </a:lnTo>
                  <a:lnTo>
                    <a:pt x="1494876" y="203200"/>
                  </a:lnTo>
                  <a:lnTo>
                    <a:pt x="0" y="203200"/>
                  </a:lnTo>
                  <a:lnTo>
                    <a:pt x="0" y="290715"/>
                  </a:lnTo>
                  <a:lnTo>
                    <a:pt x="1494876" y="290715"/>
                  </a:lnTo>
                  <a:lnTo>
                    <a:pt x="1494876" y="493915"/>
                  </a:lnTo>
                  <a:lnTo>
                    <a:pt x="1901276" y="246957"/>
                  </a:lnTo>
                  <a:close/>
                </a:path>
              </a:pathLst>
            </a:custGeom>
            <a:solidFill>
              <a:srgbClr val="C3838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65100"/>
              <a:ext cx="1799676" cy="125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269127" y="4710111"/>
            <a:ext cx="1710095" cy="1710095"/>
          </a:xfrm>
          <a:custGeom>
            <a:avLst/>
            <a:gdLst/>
            <a:ahLst/>
            <a:cxnLst/>
            <a:rect r="r" b="b" t="t" l="l"/>
            <a:pathLst>
              <a:path h="1710095" w="1710095">
                <a:moveTo>
                  <a:pt x="0" y="0"/>
                </a:moveTo>
                <a:lnTo>
                  <a:pt x="1710095" y="0"/>
                </a:lnTo>
                <a:lnTo>
                  <a:pt x="1710095" y="1710095"/>
                </a:lnTo>
                <a:lnTo>
                  <a:pt x="0" y="171009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751399" y="3868946"/>
            <a:ext cx="7590309" cy="4031962"/>
            <a:chOff x="0" y="0"/>
            <a:chExt cx="1999094" cy="106191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99094" cy="1061916"/>
            </a:xfrm>
            <a:custGeom>
              <a:avLst/>
              <a:gdLst/>
              <a:ahLst/>
              <a:cxnLst/>
              <a:rect r="r" b="b" t="t" l="l"/>
              <a:pathLst>
                <a:path h="1061916" w="1999094">
                  <a:moveTo>
                    <a:pt x="41819" y="0"/>
                  </a:moveTo>
                  <a:lnTo>
                    <a:pt x="1957275" y="0"/>
                  </a:lnTo>
                  <a:cubicBezTo>
                    <a:pt x="1968366" y="0"/>
                    <a:pt x="1979003" y="4406"/>
                    <a:pt x="1986845" y="12248"/>
                  </a:cubicBezTo>
                  <a:cubicBezTo>
                    <a:pt x="1994688" y="20091"/>
                    <a:pt x="1999094" y="30728"/>
                    <a:pt x="1999094" y="41819"/>
                  </a:cubicBezTo>
                  <a:lnTo>
                    <a:pt x="1999094" y="1020097"/>
                  </a:lnTo>
                  <a:cubicBezTo>
                    <a:pt x="1999094" y="1031188"/>
                    <a:pt x="1994688" y="1041825"/>
                    <a:pt x="1986845" y="1049667"/>
                  </a:cubicBezTo>
                  <a:cubicBezTo>
                    <a:pt x="1979003" y="1057510"/>
                    <a:pt x="1968366" y="1061916"/>
                    <a:pt x="1957275" y="1061916"/>
                  </a:cubicBezTo>
                  <a:lnTo>
                    <a:pt x="41819" y="1061916"/>
                  </a:lnTo>
                  <a:cubicBezTo>
                    <a:pt x="30728" y="1061916"/>
                    <a:pt x="20091" y="1057510"/>
                    <a:pt x="12248" y="1049667"/>
                  </a:cubicBezTo>
                  <a:cubicBezTo>
                    <a:pt x="4406" y="1041825"/>
                    <a:pt x="0" y="1031188"/>
                    <a:pt x="0" y="1020097"/>
                  </a:cubicBezTo>
                  <a:lnTo>
                    <a:pt x="0" y="41819"/>
                  </a:lnTo>
                  <a:cubicBezTo>
                    <a:pt x="0" y="30728"/>
                    <a:pt x="4406" y="20091"/>
                    <a:pt x="12248" y="12248"/>
                  </a:cubicBezTo>
                  <a:cubicBezTo>
                    <a:pt x="20091" y="4406"/>
                    <a:pt x="30728" y="0"/>
                    <a:pt x="418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999094" cy="1100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556344" y="3487152"/>
            <a:ext cx="3281408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>
                <a:solidFill>
                  <a:srgbClr val="434343"/>
                </a:solidFill>
                <a:latin typeface="Cairo Bold"/>
                <a:ea typeface="Cairo Bold"/>
                <a:cs typeface="Cairo Bold"/>
                <a:sym typeface="Cairo Bold"/>
              </a:rPr>
              <a:t>Maintaining standards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263070" y="6080121"/>
            <a:ext cx="2945961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434343"/>
                </a:solidFill>
                <a:latin typeface="Cairo Bold"/>
                <a:ea typeface="Cairo Bold"/>
                <a:cs typeface="Cairo Bold"/>
                <a:sym typeface="Cairo Bold"/>
              </a:rPr>
              <a:t>Analyse </a:t>
            </a:r>
          </a:p>
          <a:p>
            <a:pPr algn="ctr">
              <a:lnSpc>
                <a:spcPts val="3600"/>
              </a:lnSpc>
            </a:pPr>
            <a:r>
              <a:rPr lang="en-US" b="true" sz="3000">
                <a:solidFill>
                  <a:srgbClr val="434343"/>
                </a:solidFill>
                <a:latin typeface="Cairo Bold"/>
                <a:ea typeface="Cairo Bold"/>
                <a:cs typeface="Cairo Bold"/>
                <a:sym typeface="Cairo Bold"/>
              </a:rPr>
              <a:t>Market Norms/Trends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87473" y="9168499"/>
            <a:ext cx="4419150" cy="91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>
                <a:solidFill>
                  <a:srgbClr val="434343"/>
                </a:solidFill>
                <a:latin typeface="Cairo Bold"/>
                <a:ea typeface="Cairo Bold"/>
                <a:cs typeface="Cairo Bold"/>
                <a:sym typeface="Cairo Bold"/>
              </a:rPr>
              <a:t>Suggest improvements in Domain Knowledge Base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0008" y="6044857"/>
            <a:ext cx="326219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434343"/>
                </a:solidFill>
                <a:latin typeface="Cairo Bold"/>
                <a:ea typeface="Cairo Bold"/>
                <a:cs typeface="Cairo Bold"/>
                <a:sym typeface="Cairo Bold"/>
              </a:rPr>
              <a:t>Extract Relevant Domain Knowledge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56344" y="6505804"/>
            <a:ext cx="3281408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>
                <a:solidFill>
                  <a:srgbClr val="434343"/>
                </a:solidFill>
                <a:latin typeface="Cairo Bold"/>
                <a:ea typeface="Cairo Bold"/>
                <a:cs typeface="Cairo Bold"/>
                <a:sym typeface="Cairo Bold"/>
              </a:rPr>
              <a:t>Provide insights for innovation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31425" y="1095775"/>
            <a:ext cx="15225150" cy="10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7000">
                <a:solidFill>
                  <a:srgbClr val="434343"/>
                </a:solidFill>
                <a:latin typeface="Arimo Bold"/>
                <a:ea typeface="Arimo Bold"/>
                <a:cs typeface="Arimo Bold"/>
                <a:sym typeface="Arimo Bold"/>
              </a:rPr>
              <a:t>SOLUTION BENEFITS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DAGuyT1Lu2Q</dc:identifier>
  <dcterms:modified xsi:type="dcterms:W3CDTF">2011-08-01T06:04:30Z</dcterms:modified>
  <cp:revision>1</cp:revision>
  <dc:title>Copy of South Korean Robotics &amp; AI History Lesson for College by Slidesgo.pptx</dc:title>
</cp:coreProperties>
</file>